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00b9bded85a40a8" /><Relationship Type="http://schemas.openxmlformats.org/officeDocument/2006/relationships/extended-properties" Target="/docProps/app.xml" Id="Ra56e1b583bb94bde" /><Relationship Type="http://schemas.openxmlformats.org/officeDocument/2006/relationships/officeDocument" Target="/ppt/presentation.xml" Id="R28fe7db0cfdc41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dacd8aad6e4207"/>
  </p:sldMasterIdLst>
  <p:notesMasterIdLst>
    <p:notesMasterId xmlns:r="http://schemas.openxmlformats.org/officeDocument/2006/relationships" r:id="R6a517e922bde4b52"/>
  </p:notesMasterIdLst>
  <p:sldIdLst>
    <p:sldId xmlns:r="http://schemas.openxmlformats.org/officeDocument/2006/relationships" id="256" r:id="R890c0c458a53411e"/>
    <p:sldId xmlns:r="http://schemas.openxmlformats.org/officeDocument/2006/relationships" id="257" r:id="R13f1d49a194d4837"/>
    <p:sldId xmlns:r="http://schemas.openxmlformats.org/officeDocument/2006/relationships" id="258" r:id="Rdea2914f30de45b3"/>
    <p:sldId xmlns:r="http://schemas.openxmlformats.org/officeDocument/2006/relationships" id="259" r:id="R50980845a8e54c77"/>
    <p:sldId xmlns:r="http://schemas.openxmlformats.org/officeDocument/2006/relationships" id="260" r:id="R2e472fa955e04133"/>
    <p:sldId xmlns:r="http://schemas.openxmlformats.org/officeDocument/2006/relationships" id="261" r:id="R93e61e0ec7914267"/>
    <p:sldId xmlns:r="http://schemas.openxmlformats.org/officeDocument/2006/relationships" id="262" r:id="R1100f3c6f58e43c8"/>
    <p:sldId xmlns:r="http://schemas.openxmlformats.org/officeDocument/2006/relationships" id="263" r:id="R0c245bb98d5e4108"/>
    <p:sldId xmlns:r="http://schemas.openxmlformats.org/officeDocument/2006/relationships" id="264" r:id="Rc695da5970714567"/>
    <p:sldId xmlns:r="http://schemas.openxmlformats.org/officeDocument/2006/relationships" id="265" r:id="R41c437a962ca40b7"/>
    <p:sldId xmlns:r="http://schemas.openxmlformats.org/officeDocument/2006/relationships" id="266" r:id="R55ebb621b31e4d1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65cffa3560645da" /><Relationship Type="http://schemas.openxmlformats.org/officeDocument/2006/relationships/slideMaster" Target="/ppt/slideMasters/slideMaster1.xml" Id="R27dacd8aad6e4207" /><Relationship Type="http://schemas.openxmlformats.org/officeDocument/2006/relationships/notesMaster" Target="/ppt/notesMasters/notesMaster1.xml" Id="R6a517e922bde4b52" /><Relationship Type="http://schemas.openxmlformats.org/officeDocument/2006/relationships/presProps" Target="/ppt/presProps.xml" Id="R67eb856d53344b87" /><Relationship Type="http://schemas.openxmlformats.org/officeDocument/2006/relationships/tableStyles" Target="/ppt/tableStyles.xml" Id="Re845b8a55e84492a" /><Relationship Type="http://schemas.openxmlformats.org/officeDocument/2006/relationships/slide" Target="/ppt/slides/slide1.xml" Id="R890c0c458a53411e" /><Relationship Type="http://schemas.openxmlformats.org/officeDocument/2006/relationships/slide" Target="/ppt/slides/slide2.xml" Id="R13f1d49a194d4837" /><Relationship Type="http://schemas.openxmlformats.org/officeDocument/2006/relationships/slide" Target="/ppt/slides/slide3.xml" Id="Rdea2914f30de45b3" /><Relationship Type="http://schemas.openxmlformats.org/officeDocument/2006/relationships/slide" Target="/ppt/slides/slide4.xml" Id="R50980845a8e54c77" /><Relationship Type="http://schemas.openxmlformats.org/officeDocument/2006/relationships/slide" Target="/ppt/slides/slide5.xml" Id="R2e472fa955e04133" /><Relationship Type="http://schemas.openxmlformats.org/officeDocument/2006/relationships/slide" Target="/ppt/slides/slide6.xml" Id="R93e61e0ec7914267" /><Relationship Type="http://schemas.openxmlformats.org/officeDocument/2006/relationships/slide" Target="/ppt/slides/slide7.xml" Id="R1100f3c6f58e43c8" /><Relationship Type="http://schemas.openxmlformats.org/officeDocument/2006/relationships/slide" Target="/ppt/slides/slide8.xml" Id="R0c245bb98d5e4108" /><Relationship Type="http://schemas.openxmlformats.org/officeDocument/2006/relationships/slide" Target="/ppt/slides/slide9.xml" Id="Rc695da5970714567" /><Relationship Type="http://schemas.openxmlformats.org/officeDocument/2006/relationships/slide" Target="/ppt/slides/slide10.xml" Id="R41c437a962ca40b7" /><Relationship Type="http://schemas.openxmlformats.org/officeDocument/2006/relationships/slide" Target="/ppt/slides/slide11.xml" Id="R55ebb621b31e4d1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33448b9e59c491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46c16a0fe5043d4" /><Relationship Type="http://schemas.openxmlformats.org/officeDocument/2006/relationships/notesMaster" Target="/ppt/notesMasters/notesMaster1.xml" Id="R61d47fc6c9e1483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b5431c1b5e24e86" /><Relationship Type="http://schemas.openxmlformats.org/officeDocument/2006/relationships/notesMaster" Target="/ppt/notesMasters/notesMaster1.xml" Id="R67201b721e504b5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761ea10d1e04e67" /><Relationship Type="http://schemas.openxmlformats.org/officeDocument/2006/relationships/notesMaster" Target="/ppt/notesMasters/notesMaster1.xml" Id="R31a7663be6d84d6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1b098d7846642d9" /><Relationship Type="http://schemas.openxmlformats.org/officeDocument/2006/relationships/notesMaster" Target="/ppt/notesMasters/notesMaster1.xml" Id="R9bfe4d5ce73a4c7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f8c4683596940d1" /><Relationship Type="http://schemas.openxmlformats.org/officeDocument/2006/relationships/notesMaster" Target="/ppt/notesMasters/notesMaster1.xml" Id="R54daa71d6ca7490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5fd2ef33b2f4bb7" /><Relationship Type="http://schemas.openxmlformats.org/officeDocument/2006/relationships/notesMaster" Target="/ppt/notesMasters/notesMaster1.xml" Id="Rb5285c66737449c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57159f13cea4fd8" /><Relationship Type="http://schemas.openxmlformats.org/officeDocument/2006/relationships/notesMaster" Target="/ppt/notesMasters/notesMaster1.xml" Id="R5a641517d6a64ee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e94b3a5044d48ec" /><Relationship Type="http://schemas.openxmlformats.org/officeDocument/2006/relationships/notesMaster" Target="/ppt/notesMasters/notesMaster1.xml" Id="R34f879860357404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c7b0703e4c14ad0" /><Relationship Type="http://schemas.openxmlformats.org/officeDocument/2006/relationships/notesMaster" Target="/ppt/notesMasters/notesMaster1.xml" Id="Rcc737fb45b2b4f7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363ca6a4b0f4122" /><Relationship Type="http://schemas.openxmlformats.org/officeDocument/2006/relationships/notesMaster" Target="/ppt/notesMasters/notesMaster1.xml" Id="R88c3ef598811421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4d876154a80465b" /><Relationship Type="http://schemas.openxmlformats.org/officeDocument/2006/relationships/notesMaster" Target="/ppt/notesMasters/notesMaster1.xml" Id="R5b02ddde5e964e2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d126bc09c4a7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c34ecbb86a24138" /><Relationship Type="http://schemas.openxmlformats.org/officeDocument/2006/relationships/slideLayout" Target="/ppt/slideLayouts/slideLayout1.xml" Id="R6fc8b21e934e4ab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c8b21e934e4ab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c42eb641e4a29" /><Relationship Type="http://schemas.openxmlformats.org/officeDocument/2006/relationships/image" Target="/ppt/media/image.png" Id="Rb6c98eaa7d8344a9" /><Relationship Type="http://schemas.openxmlformats.org/officeDocument/2006/relationships/notesSlide" Target="/ppt/notesSlides/notesSlide1.xml" Id="Rd42f047f161e46f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4c84cb3994527" /><Relationship Type="http://schemas.openxmlformats.org/officeDocument/2006/relationships/notesSlide" Target="/ppt/notesSlides/notesSlide10.xml" Id="R1914d7d40625469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29b3832d3449a" /><Relationship Type="http://schemas.openxmlformats.org/officeDocument/2006/relationships/image" Target="/ppt/media/image4.png" Id="Rb7b2e9f322f84958" /><Relationship Type="http://schemas.openxmlformats.org/officeDocument/2006/relationships/notesSlide" Target="/ppt/notesSlides/notesSlide11.xml" Id="R771ebe861d304c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785c41469486e" /><Relationship Type="http://schemas.openxmlformats.org/officeDocument/2006/relationships/notesSlide" Target="/ppt/notesSlides/notesSlide2.xml" Id="Rb6318739ad5447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f92fe0f4d4258" /><Relationship Type="http://schemas.openxmlformats.org/officeDocument/2006/relationships/image" Target="/ppt/media/image2.png" Id="R1fde0a79e3304e8c" /><Relationship Type="http://schemas.openxmlformats.org/officeDocument/2006/relationships/notesSlide" Target="/ppt/notesSlides/notesSlide3.xml" Id="R3e785afecfff45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cfb5e4c5a4f0f" /><Relationship Type="http://schemas.openxmlformats.org/officeDocument/2006/relationships/notesSlide" Target="/ppt/notesSlides/notesSlide4.xml" Id="R977dd6103c3e4c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855f727ca4bc3" /><Relationship Type="http://schemas.openxmlformats.org/officeDocument/2006/relationships/notesSlide" Target="/ppt/notesSlides/notesSlide5.xml" Id="R1bd8e438dc9643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3a05ff1e8438c" /><Relationship Type="http://schemas.openxmlformats.org/officeDocument/2006/relationships/notesSlide" Target="/ppt/notesSlides/notesSlide6.xml" Id="R3607b955e0d04a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d38a83f8e4c7f" /><Relationship Type="http://schemas.openxmlformats.org/officeDocument/2006/relationships/image" Target="/ppt/media/image3.png" Id="Re398c399bdb34e00" /><Relationship Type="http://schemas.openxmlformats.org/officeDocument/2006/relationships/notesSlide" Target="/ppt/notesSlides/notesSlide7.xml" Id="R26ffefe1c4964b9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7a01624ef4c8c" /><Relationship Type="http://schemas.openxmlformats.org/officeDocument/2006/relationships/notesSlide" Target="/ppt/notesSlides/notesSlide8.xml" Id="R0ebfe5f3d01248b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dd90c2eef489b" /><Relationship Type="http://schemas.openxmlformats.org/officeDocument/2006/relationships/notesSlide" Target="/ppt/notesSlides/notesSlide9.xml" Id="R10614a1bfbff49a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F17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c98eaa7d8344a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EBA8B4-0EDC-4C6B-9EE6-0E32A40B3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953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63C752-3D11-405D-9142-B117CC100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95325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0C49DF4-382B-4B4F-A394-4A519E966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73342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8F03A"/>
                </a:solidFill>
              </a:defRPr>
            </a:pPr>
            <a:r>
              <a:rPr sz="1275" b="1">
                <a:solidFill>
                  <a:srgbClr val="D8F03A"/>
                </a:solidFill>
              </a:rPr>
              <a:t>高一第一节班会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B5DC37-0BC4-4770-A3F3-0D49CBA00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66850"/>
            <a:ext cx="59055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275" b="1">
                <a:solidFill>
                  <a:srgbClr val="FFFFFF"/>
                </a:solidFill>
              </a:defRPr>
            </a:pPr>
            <a:r>
              <a:rPr sz="4275" b="1">
                <a:solidFill>
                  <a:srgbClr val="FFFFFF"/>
                </a:solidFill>
              </a:rPr>
              <a:t>高中三年，</a:t>
            </a:r>
          </a:p>
          <a:p xmlns:a="http://schemas.openxmlformats.org/drawingml/2006/main">
            <a:pPr algn="l">
              <a:defRPr sz="4275" b="1">
                <a:solidFill>
                  <a:srgbClr val="FFFFFF"/>
                </a:solidFill>
              </a:defRPr>
            </a:pPr>
            <a:r>
              <a:rPr sz="4275" b="1">
                <a:solidFill>
                  <a:srgbClr val="FFFFFF"/>
                </a:solidFill>
              </a:rPr>
              <a:t>从今天重新开始。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E5C584C-BCA4-4170-8823-B9DBC7077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238500"/>
            <a:ext cx="8763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F0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D5D09CB-B334-47F4-8360-59AF346B4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57600"/>
            <a:ext cx="4572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F1F4EF"/>
                </a:solidFill>
              </a:defRPr>
            </a:pPr>
            <a:r>
              <a:rPr sz="1725" b="0">
                <a:solidFill>
                  <a:srgbClr val="F1F4EF"/>
                </a:solidFill>
              </a:rPr>
              <a:t>三年时间，对每个人一视同仁。</a:t>
            </a:r>
          </a:p>
          <a:p xmlns:a="http://schemas.openxmlformats.org/drawingml/2006/main">
            <a:pPr algn="l">
              <a:defRPr sz="1725" b="0">
                <a:solidFill>
                  <a:srgbClr val="F1F4EF"/>
                </a:solidFill>
              </a:defRPr>
            </a:pPr>
            <a:r>
              <a:rPr sz="1725" b="0">
                <a:solidFill>
                  <a:srgbClr val="F1F4EF"/>
                </a:solidFill>
              </a:rPr>
              <a:t>不论你曾经得意还是失意，</a:t>
            </a:r>
          </a:p>
          <a:p xmlns:a="http://schemas.openxmlformats.org/drawingml/2006/main">
            <a:pPr algn="l">
              <a:defRPr sz="1725" b="0">
                <a:solidFill>
                  <a:srgbClr val="F1F4EF"/>
                </a:solidFill>
              </a:defRPr>
            </a:pPr>
            <a:r>
              <a:rPr sz="1725" b="0">
                <a:solidFill>
                  <a:srgbClr val="F1F4EF"/>
                </a:solidFill>
              </a:rPr>
              <a:t>今天，都可以重新把脚步走稳。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8ED204D-9B2D-4F2E-9600-FD6927428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810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把过去留在身后，把今天握在手里。</a:t>
            </a:r>
          </a:p>
        </p:txBody>
      </p:sp>
    </p:spTree>
    <p:extLst>
      <p:ext uri="{BB962C8B-B14F-4D97-AF65-F5344CB8AC3E}">
        <p14:creationId xmlns:p14="http://schemas.microsoft.com/office/powerpoint/2010/main" val="628160593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D7AA4AE-FC47-43C4-9F39-66EB98EBF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5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A3BE514-3467-4A2F-A738-99F2B982B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6A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8773AE7-6818-403B-A035-0E2817738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4825"/>
            <a:ext cx="1524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F6A4B"/>
                </a:solidFill>
              </a:defRPr>
            </a:pPr>
            <a:r>
              <a:rPr sz="1125" b="1">
                <a:solidFill>
                  <a:srgbClr val="1F6A4B"/>
                </a:solidFill>
              </a:rPr>
              <a:t>活动三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2ACBD4D-17C1-49CD-8BC9-69874238B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66775"/>
            <a:ext cx="933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F1714"/>
                </a:solidFill>
              </a:defRPr>
            </a:pPr>
            <a:r>
              <a:rPr sz="2850" b="1">
                <a:solidFill>
                  <a:srgbClr val="0F1714"/>
                </a:solidFill>
              </a:rPr>
              <a:t>给 30 天后的自己，写一条短信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B002BB-300C-4415-8552-69B437500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7048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F0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EACC8BE-AE80-437C-BB37-BDEE5C0BF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7429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5716B"/>
                </a:solidFill>
              </a:defRPr>
            </a:pPr>
            <a:r>
              <a:rPr sz="1575" b="0">
                <a:solidFill>
                  <a:srgbClr val="65716B"/>
                </a:solidFill>
              </a:rPr>
              <a:t>不是“我要努力”，而是写下一件你愿意开始的小事。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60D7ECB-9F8D-4AC9-ABEA-C06564984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7048500" cy="3067050"/>
          </a:xfrm>
          <a:prstGeom xmlns:a="http://schemas.openxmlformats.org/drawingml/2006/main" prst="roundRect">
            <a:avLst>
              <a:gd name="adj" fmla="val 372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D9C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3975991-F806-43A5-B485-B5A614CBA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24150"/>
            <a:ext cx="5810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F1714"/>
                </a:solidFill>
              </a:defRPr>
            </a:pPr>
            <a:r>
              <a:rPr sz="1950" b="1">
                <a:solidFill>
                  <a:srgbClr val="0F1714"/>
                </a:solidFill>
              </a:rPr>
              <a:t>30 天后的我：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950" b="1">
                <a:solidFill>
                  <a:srgbClr val="0F1714"/>
                </a:solidFill>
              </a:defRPr>
            </a:pPr>
            <a:r>
              <a:rPr sz="1950" b="1">
                <a:solidFill>
                  <a:srgbClr val="0F1714"/>
                </a:solidFill>
              </a:rPr>
              <a:t>如果你读到这张纸，希望你已经……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950" b="1">
                <a:solidFill>
                  <a:srgbClr val="0F1714"/>
                </a:solidFill>
              </a:defRPr>
            </a:pPr>
            <a:r>
              <a:rPr sz="1950" b="1">
                <a:solidFill>
                  <a:srgbClr val="0F1714"/>
                </a:solidFill>
              </a:rPr>
              <a:t>现在的我，准备从 ________ 开始。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0C7F797-C282-4133-8BD8-CCA3D0B39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2343150"/>
            <a:ext cx="2647950" cy="3067050"/>
          </a:xfrm>
          <a:prstGeom xmlns:a="http://schemas.openxmlformats.org/drawingml/2006/main" prst="roundRect">
            <a:avLst>
              <a:gd name="adj" fmla="val 4317"/>
            </a:avLst>
          </a:prstGeom>
          <a:solidFill xmlns:a="http://schemas.openxmlformats.org/drawingml/2006/main">
            <a:srgbClr val="1F6A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67A971D-824F-49B7-8223-5927147A8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000375"/>
            <a:ext cx="19050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写好后</a:t>
            </a:r>
          </a:p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自己保存。</a:t>
            </a:r>
          </a:p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30 天后，</a:t>
            </a:r>
          </a:p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再打开。</a:t>
            </a:r>
          </a:p>
        </p:txBody>
      </p:sp>
    </p:spTree>
    <p:extLst>
      <p:ext uri="{BB962C8B-B14F-4D97-AF65-F5344CB8AC3E}">
        <p14:creationId xmlns:p14="http://schemas.microsoft.com/office/powerpoint/2010/main" val="129956560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F17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b2e9f322f8495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635B1A5-A238-40DF-A4CD-C77150E26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0267428-5627-462B-83B4-7F64BAE5B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190625"/>
            <a:ext cx="6477000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高中三年，</a:t>
            </a:r>
          </a:p>
          <a:p xmlns:a="http://schemas.openxmlformats.org/drawingml/2006/main">
            <a:pPr algn="l"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不是为了急着证明</a:t>
            </a:r>
          </a:p>
          <a:p xmlns:a="http://schemas.openxmlformats.org/drawingml/2006/main">
            <a:pPr algn="l"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你比谁更好。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004A42E-427F-4C22-A79D-1EFFEB590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0375"/>
            <a:ext cx="7810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F0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3E12983-D2BB-4FDE-8B9B-FEBD7345F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448050"/>
            <a:ext cx="6191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FFFFFF"/>
                </a:solidFill>
              </a:defRPr>
            </a:pPr>
            <a:r>
              <a:rPr sz="2025" b="0">
                <a:solidFill>
                  <a:srgbClr val="FFFFFF"/>
                </a:solidFill>
              </a:rPr>
              <a:t>而是在一次次认真生活之后，</a:t>
            </a:r>
          </a:p>
          <a:p xmlns:a="http://schemas.openxmlformats.org/drawingml/2006/main">
            <a:pPr algn="l">
              <a:defRPr sz="2025" b="0">
                <a:solidFill>
                  <a:srgbClr val="FFFFFF"/>
                </a:solidFill>
              </a:defRPr>
            </a:pPr>
            <a:r>
              <a:rPr sz="2025" b="0">
                <a:solidFill>
                  <a:srgbClr val="FFFFFF"/>
                </a:solidFill>
              </a:rPr>
              <a:t>成为一个更清醒、更有力量、</a:t>
            </a:r>
          </a:p>
          <a:p xmlns:a="http://schemas.openxmlformats.org/drawingml/2006/main">
            <a:pPr algn="l">
              <a:defRPr sz="2025" b="0">
                <a:solidFill>
                  <a:srgbClr val="FFFFFF"/>
                </a:solidFill>
              </a:defRPr>
            </a:pPr>
            <a:r>
              <a:rPr sz="2025" b="0">
                <a:solidFill>
                  <a:srgbClr val="FFFFFF"/>
                </a:solidFill>
              </a:rPr>
              <a:t>也更愿意负责的人。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B446E7-91FF-4DD2-8B19-1775594AF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00700"/>
            <a:ext cx="3524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D8F03A"/>
                </a:solidFill>
              </a:defRPr>
            </a:pPr>
            <a:r>
              <a:rPr sz="2025" b="1">
                <a:solidFill>
                  <a:srgbClr val="D8F03A"/>
                </a:solidFill>
              </a:rPr>
              <a:t>从今天开始。</a:t>
            </a:r>
          </a:p>
        </p:txBody>
      </p:sp>
    </p:spTree>
    <p:extLst>
      <p:ext uri="{BB962C8B-B14F-4D97-AF65-F5344CB8AC3E}">
        <p14:creationId xmlns:p14="http://schemas.microsoft.com/office/powerpoint/2010/main" val="913688309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90A52F5-C789-4D1E-845D-DAD89E97C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5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9E8E3B9-6B1F-4DE6-BB08-6749C788C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6A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32983C5-16BD-4EFC-89B9-87F8199BE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4825"/>
            <a:ext cx="1524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F6A4B"/>
                </a:solidFill>
              </a:defRPr>
            </a:pPr>
            <a:r>
              <a:rPr sz="1125" b="1">
                <a:solidFill>
                  <a:srgbClr val="1F6A4B"/>
                </a:solidFill>
              </a:rPr>
              <a:t>01 / 重新开始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9C4A120-3424-4519-B720-DDEE866BE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66775"/>
            <a:ext cx="933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F1714"/>
                </a:solidFill>
              </a:defRPr>
            </a:pPr>
            <a:r>
              <a:rPr sz="2850" b="1">
                <a:solidFill>
                  <a:srgbClr val="0F1714"/>
                </a:solidFill>
              </a:rPr>
              <a:t>你带着怎样的心情，走进这间教室？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484535E-9008-4CB3-AC9B-1D5B0AB4D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7048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F0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2226CA6-B55D-4F0E-9C9B-EA707C291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8572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65716B"/>
                </a:solidFill>
              </a:defRPr>
            </a:pPr>
            <a:r>
              <a:rPr sz="1875" b="0">
                <a:solidFill>
                  <a:srgbClr val="65716B"/>
                </a:solidFill>
              </a:rPr>
              <a:t>有人庆幸，有人不甘；有人想证明自己，有人还没想好。</a:t>
            </a:r>
          </a:p>
          <a:p xmlns:a="http://schemas.openxmlformats.org/drawingml/2006/main">
            <a:pPr algn="l">
              <a:defRPr sz="1875" b="0">
                <a:solidFill>
                  <a:srgbClr val="65716B"/>
                </a:solidFill>
              </a:defRPr>
            </a:pPr>
            <a:r>
              <a:rPr sz="1875" b="0">
                <a:solidFill>
                  <a:srgbClr val="65716B"/>
                </a:solidFill>
              </a:rPr>
              <a:t>这些都没关系。真正重要的是：你准备怎样开始。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6E3EF72-E4FB-4803-A1CE-4E974092F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80000">
            <a:off x="781050" y="3333750"/>
            <a:ext cx="2762250" cy="1371600"/>
          </a:xfrm>
          <a:prstGeom xmlns:a="http://schemas.openxmlformats.org/drawingml/2006/main" prst="roundRect">
            <a:avLst>
              <a:gd name="adj" fmla="val 41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3E0D5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80002D9-B8E2-4975-8C1E-58557007E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562350"/>
            <a:ext cx="22479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F1714"/>
                </a:solidFill>
              </a:defRPr>
            </a:pPr>
            <a:r>
              <a:rPr sz="1500" b="1">
                <a:solidFill>
                  <a:srgbClr val="0F1714"/>
                </a:solidFill>
              </a:rPr>
              <a:t>我最期待的一件事</a:t>
            </a:r>
          </a:p>
          <a:p xmlns:a="http://schemas.openxmlformats.org/drawingml/2006/main">
            <a:pPr algn="l">
              <a:defRPr sz="1500" b="1">
                <a:solidFill>
                  <a:srgbClr val="0F1714"/>
                </a:solidFill>
              </a:defRPr>
            </a:pPr>
            <a:r>
              <a:rPr sz="1500" b="1">
                <a:solidFill>
                  <a:srgbClr val="0F1714"/>
                </a:solidFill>
              </a:rPr>
              <a:t>__________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F8D5F4B-49BC-4A0E-80A5-B48DE4CC7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20000">
            <a:off x="4210050" y="3333750"/>
            <a:ext cx="2762250" cy="1371600"/>
          </a:xfrm>
          <a:prstGeom xmlns:a="http://schemas.openxmlformats.org/drawingml/2006/main" prst="roundRect">
            <a:avLst>
              <a:gd name="adj" fmla="val 41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3E0D5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4DDE961-B9E2-4735-8D99-00AC36A95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562350"/>
            <a:ext cx="22479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F1714"/>
                </a:solidFill>
              </a:defRPr>
            </a:pPr>
            <a:r>
              <a:rPr sz="1500" b="1">
                <a:solidFill>
                  <a:srgbClr val="0F1714"/>
                </a:solidFill>
              </a:rPr>
              <a:t>我最担心的一件事</a:t>
            </a:r>
          </a:p>
          <a:p xmlns:a="http://schemas.openxmlformats.org/drawingml/2006/main">
            <a:pPr algn="l">
              <a:defRPr sz="1500" b="1">
                <a:solidFill>
                  <a:srgbClr val="0F1714"/>
                </a:solidFill>
              </a:defRPr>
            </a:pPr>
            <a:r>
              <a:rPr sz="1500" b="1">
                <a:solidFill>
                  <a:srgbClr val="0F1714"/>
                </a:solidFill>
              </a:rPr>
              <a:t>__________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023E1E2-D684-42F0-A4EA-FB7885161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20000">
            <a:off x="7639050" y="3333750"/>
            <a:ext cx="3143250" cy="1371600"/>
          </a:xfrm>
          <a:prstGeom xmlns:a="http://schemas.openxmlformats.org/drawingml/2006/main" prst="roundRect">
            <a:avLst>
              <a:gd name="adj" fmla="val 41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3E0D5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68BF866-E678-46AA-938D-242D7E28C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562350"/>
            <a:ext cx="26289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F1714"/>
                </a:solidFill>
              </a:defRPr>
            </a:pPr>
            <a:r>
              <a:rPr sz="1500" b="1">
                <a:solidFill>
                  <a:srgbClr val="0F1714"/>
                </a:solidFill>
              </a:rPr>
              <a:t>我想重新开始的一件事</a:t>
            </a:r>
          </a:p>
          <a:p xmlns:a="http://schemas.openxmlformats.org/drawingml/2006/main">
            <a:pPr algn="l">
              <a:defRPr sz="1500" b="1">
                <a:solidFill>
                  <a:srgbClr val="0F1714"/>
                </a:solidFill>
              </a:defRPr>
            </a:pPr>
            <a:r>
              <a:rPr sz="1500" b="1">
                <a:solidFill>
                  <a:srgbClr val="0F1714"/>
                </a:solidFill>
              </a:rPr>
              <a:t>__________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3F7393A-DE3F-405E-AA89-9E3693590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14975"/>
            <a:ext cx="876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F6A4B"/>
                </a:solidFill>
              </a:defRPr>
            </a:pPr>
            <a:r>
              <a:rPr sz="1350" b="1">
                <a:solidFill>
                  <a:srgbClr val="1F6A4B"/>
                </a:solidFill>
              </a:rPr>
              <a:t>匿名投进“心声盒”——不署名，只让我们知道：原来很多人和我一样。</a:t>
            </a:r>
          </a:p>
        </p:txBody>
      </p:sp>
    </p:spTree>
    <p:extLst>
      <p:ext uri="{BB962C8B-B14F-4D97-AF65-F5344CB8AC3E}">
        <p14:creationId xmlns:p14="http://schemas.microsoft.com/office/powerpoint/2010/main" val="214747560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F17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de0a79e3304e8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8AC83D1-2F77-4B21-B213-24532908D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95AAD09-EFBD-4087-974B-6FE70C385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685800"/>
            <a:ext cx="6381750" cy="48768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8905465-8009-4343-8301-A688D09DB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295400"/>
            <a:ext cx="56197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FFFFFF"/>
                </a:solidFill>
              </a:defRPr>
            </a:pPr>
            <a:r>
              <a:rPr sz="3525" b="1">
                <a:solidFill>
                  <a:srgbClr val="FFFFFF"/>
                </a:solidFill>
              </a:rPr>
              <a:t>高中会把许多事</a:t>
            </a:r>
          </a:p>
          <a:p xmlns:a="http://schemas.openxmlformats.org/drawingml/2006/main">
            <a:pPr algn="l">
              <a:defRPr sz="3525" b="1">
                <a:solidFill>
                  <a:srgbClr val="FFFFFF"/>
                </a:solidFill>
              </a:defRPr>
            </a:pPr>
            <a:r>
              <a:rPr sz="3525" b="1">
                <a:solidFill>
                  <a:srgbClr val="FFFFFF"/>
                </a:solidFill>
              </a:rPr>
              <a:t>交给你自己。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AE48232-D52C-46C1-AA06-D4EF6E1A7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571750"/>
            <a:ext cx="4762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FFFFF"/>
                </a:solidFill>
              </a:defRPr>
            </a:pPr>
            <a:r>
              <a:rPr sz="1800" b="0">
                <a:solidFill>
                  <a:srgbClr val="FFFFFF"/>
                </a:solidFill>
              </a:rPr>
              <a:t>好在，你也会在一次次选择里，</a:t>
            </a:r>
          </a:p>
          <a:p xmlns:a="http://schemas.openxmlformats.org/drawingml/2006/main">
            <a:pPr algn="l">
              <a:defRPr sz="1800" b="0">
                <a:solidFill>
                  <a:srgbClr val="FFFFFF"/>
                </a:solidFill>
              </a:defRPr>
            </a:pPr>
            <a:r>
              <a:rPr sz="1800" b="0">
                <a:solidFill>
                  <a:srgbClr val="FFFFFF"/>
                </a:solidFill>
              </a:rPr>
              <a:t>长出自己的办法。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223685B-E421-4D4C-83EF-9BE71DAA0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76650"/>
            <a:ext cx="7429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F0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32C0F2E-246E-4864-8D9E-2185B634D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076700"/>
            <a:ext cx="3333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学习怎样安排</a:t>
            </a:r>
          </a:p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关系怎样相处</a:t>
            </a:r>
          </a:p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班级怎样共同生活</a:t>
            </a:r>
          </a:p>
        </p:txBody>
      </p:sp>
    </p:spTree>
    <p:extLst>
      <p:ext uri="{BB962C8B-B14F-4D97-AF65-F5344CB8AC3E}">
        <p14:creationId xmlns:p14="http://schemas.microsoft.com/office/powerpoint/2010/main" val="1643072885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06A570C-7772-4299-8A3C-C2D1AB5C8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5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19FDF62-244C-489C-BFCA-B185125A2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6A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92AF0D7-C650-41B0-97D7-2C217E4F0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4825"/>
            <a:ext cx="1524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F6A4B"/>
                </a:solidFill>
              </a:defRPr>
            </a:pPr>
            <a:r>
              <a:rPr sz="1125" b="1">
                <a:solidFill>
                  <a:srgbClr val="1F6A4B"/>
                </a:solidFill>
              </a:rPr>
              <a:t>02 / 三条线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769DF24-631E-4EF0-AD9F-CAE046B39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66775"/>
            <a:ext cx="933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F1714"/>
                </a:solidFill>
              </a:defRPr>
            </a:pPr>
            <a:r>
              <a:rPr sz="2850" b="1">
                <a:solidFill>
                  <a:srgbClr val="0F1714"/>
                </a:solidFill>
              </a:rPr>
              <a:t>高中生活，不只发生在成绩单上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25D41D8-B0F4-4145-BC2B-73CCA7C8D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7048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F0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BFFE7C2-BAAA-4414-B443-FAAEFA21E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3105150" cy="2571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DAD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120F6A-187A-4113-B8B8-47A41BE23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31051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F0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3C2C9EB-BE3D-46E9-B25F-75FA23E88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514600"/>
            <a:ext cx="590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F6A4B"/>
                </a:solidFill>
              </a:defRPr>
            </a:pPr>
            <a:r>
              <a:rPr sz="1800" b="1">
                <a:solidFill>
                  <a:srgbClr val="1F6A4B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17C07C-1821-491F-AC4E-5FF9DD7F1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0670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F1714"/>
                </a:solidFill>
              </a:defRPr>
            </a:pPr>
            <a:r>
              <a:rPr sz="1950" b="1">
                <a:solidFill>
                  <a:srgbClr val="0F1714"/>
                </a:solidFill>
              </a:rPr>
              <a:t>把时间还给自己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DBB2E9C-EF2C-4D35-95D9-3A80C3FDD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676650"/>
            <a:ext cx="2381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6B"/>
                </a:solidFill>
              </a:defRPr>
            </a:pPr>
            <a:r>
              <a:rPr sz="1350" b="0">
                <a:solidFill>
                  <a:srgbClr val="65716B"/>
                </a:solidFill>
              </a:rPr>
              <a:t>能按时开始，能专心完成，能及时复盘。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214BFD2-272A-44EE-9DA7-9A7EFECD0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190750"/>
            <a:ext cx="3105150" cy="2571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EAF0EB"/>
          </a:solidFill>
          <a:ln xmlns:a="http://schemas.openxmlformats.org/drawingml/2006/main" w="9525">
            <a:solidFill>
              <a:srgbClr val="DCDA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3111688-5617-4B72-BE55-D2A638446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190750"/>
            <a:ext cx="31051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6A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F79F796-D4F4-4BCB-9AFF-6CEF5340C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514600"/>
            <a:ext cx="590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F6A4B"/>
                </a:solidFill>
              </a:defRPr>
            </a:pPr>
            <a:r>
              <a:rPr sz="1800" b="1">
                <a:solidFill>
                  <a:srgbClr val="1F6A4B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53F78A3-0BD8-41AC-9A8C-EDC535065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0670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F1714"/>
                </a:solidFill>
              </a:defRPr>
            </a:pPr>
            <a:r>
              <a:rPr sz="1950" b="1">
                <a:solidFill>
                  <a:srgbClr val="0F1714"/>
                </a:solidFill>
              </a:rPr>
              <a:t>把同伴当作同伴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BB46CC2-F30A-485B-B577-662E1EB7C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676650"/>
            <a:ext cx="2381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6B"/>
                </a:solidFill>
              </a:defRPr>
            </a:pPr>
            <a:r>
              <a:rPr sz="1350" b="0">
                <a:solidFill>
                  <a:srgbClr val="65716B"/>
                </a:solidFill>
              </a:rPr>
              <a:t>会表达，也会倾听；有边界，也肯求助。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AB9E1F3-4FD4-49CE-BEFC-F97F9B450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190750"/>
            <a:ext cx="3105150" cy="2571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DAD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7EED3D1-BD5C-4DFE-81D0-E2E0FC7A5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190750"/>
            <a:ext cx="31051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F0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49DEC81-740C-41D5-A2F7-791845C77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514600"/>
            <a:ext cx="590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F6A4B"/>
                </a:solidFill>
              </a:defRPr>
            </a:pPr>
            <a:r>
              <a:rPr sz="1800" b="1">
                <a:solidFill>
                  <a:srgbClr val="1F6A4B"/>
                </a:solidFill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00C30E1-4233-46E6-9CA4-ADBAC983C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0670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F1714"/>
                </a:solidFill>
              </a:defRPr>
            </a:pPr>
            <a:r>
              <a:rPr sz="1950" b="1">
                <a:solidFill>
                  <a:srgbClr val="0F1714"/>
                </a:solidFill>
              </a:rPr>
              <a:t>把班级当作共同体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BEFCA43-8CDA-4B09-B798-8156F70AF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676650"/>
            <a:ext cx="2381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6B"/>
                </a:solidFill>
              </a:defRPr>
            </a:pPr>
            <a:r>
              <a:rPr sz="1350" b="0">
                <a:solidFill>
                  <a:srgbClr val="65716B"/>
                </a:solidFill>
              </a:rPr>
              <a:t>不旁观，愿意为共同生活做一点事。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8CA5A01-212A-4ABE-8522-5D2D5B482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57850"/>
            <a:ext cx="990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F6A4B"/>
                </a:solidFill>
              </a:defRPr>
            </a:pPr>
            <a:r>
              <a:rPr sz="1425" b="1">
                <a:solidFill>
                  <a:srgbClr val="1F6A4B"/>
                </a:solidFill>
              </a:rPr>
              <a:t>这三条线，不必今天就做得很好；但从今天开始，值得被认真对待。</a:t>
            </a:r>
          </a:p>
        </p:txBody>
      </p:sp>
    </p:spTree>
    <p:extLst>
      <p:ext uri="{BB962C8B-B14F-4D97-AF65-F5344CB8AC3E}">
        <p14:creationId xmlns:p14="http://schemas.microsoft.com/office/powerpoint/2010/main" val="2071017161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45780C5-885C-4D06-A0AD-EA930308C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5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89476A6-ECBF-45D8-9E4D-460C881BF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6A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C85D04-729D-40ED-A992-A067663F2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4825"/>
            <a:ext cx="1524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F6A4B"/>
                </a:solidFill>
              </a:defRPr>
            </a:pPr>
            <a:r>
              <a:rPr sz="1125" b="1">
                <a:solidFill>
                  <a:srgbClr val="1F6A4B"/>
                </a:solidFill>
              </a:rPr>
              <a:t>活动一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782CE9B-EB0A-42A3-86BA-A6D0D730C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66775"/>
            <a:ext cx="933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F1714"/>
                </a:solidFill>
              </a:defRPr>
            </a:pPr>
            <a:r>
              <a:rPr sz="2850" b="1">
                <a:solidFill>
                  <a:srgbClr val="0F1714"/>
                </a:solidFill>
              </a:rPr>
              <a:t>画一张“我的高中第一张地图”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F2AD6DA-1CE0-4C74-BF43-06FAF2C29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7048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F0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B19337D-A498-46E6-A6C7-54F5F49A8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95450"/>
            <a:ext cx="619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5716B"/>
                </a:solidFill>
              </a:defRPr>
            </a:pPr>
            <a:r>
              <a:rPr sz="1575" b="0">
                <a:solidFill>
                  <a:srgbClr val="65716B"/>
                </a:solidFill>
              </a:rPr>
              <a:t>5 分钟，写给自己。先不急着展示。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F98D0F3-B80B-4F78-9DA0-5FB9608D1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5143500" cy="1104900"/>
          </a:xfrm>
          <a:prstGeom xmlns:a="http://schemas.openxmlformats.org/drawingml/2006/main" prst="roundRect">
            <a:avLst>
              <a:gd name="adj" fmla="val 517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DA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CCDC66-D358-4F53-9300-16AA3364E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59080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F6A4B"/>
                </a:solidFill>
              </a:defRPr>
            </a:pPr>
            <a:r>
              <a:rPr sz="1725" b="1">
                <a:solidFill>
                  <a:srgbClr val="1F6A4B"/>
                </a:solidFill>
              </a:rPr>
              <a:t>我期待什么？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A463A36-05F2-4773-80F5-9AA1009DA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9908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16B"/>
                </a:solidFill>
              </a:defRPr>
            </a:pPr>
            <a:r>
              <a:rPr sz="1275" b="0">
                <a:solidFill>
                  <a:srgbClr val="65716B"/>
                </a:solidFill>
              </a:rPr>
              <a:t>写下你的真实答案，不需要漂亮。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688270C-E730-4BDF-9723-BF7163D2B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381250"/>
            <a:ext cx="5143500" cy="1104900"/>
          </a:xfrm>
          <a:prstGeom xmlns:a="http://schemas.openxmlformats.org/drawingml/2006/main" prst="roundRect">
            <a:avLst>
              <a:gd name="adj" fmla="val 517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DAD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F22633F-A4E5-4CBF-A836-E36EB0A18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9080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F6A4B"/>
                </a:solidFill>
              </a:defRPr>
            </a:pPr>
            <a:r>
              <a:rPr sz="1725" b="1">
                <a:solidFill>
                  <a:srgbClr val="1F6A4B"/>
                </a:solidFill>
              </a:rPr>
              <a:t>我担心什么？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232A4F0-8947-4BAC-97A1-914EF0C53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9908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16B"/>
                </a:solidFill>
              </a:defRPr>
            </a:pPr>
            <a:r>
              <a:rPr sz="1275" b="0">
                <a:solidFill>
                  <a:srgbClr val="65716B"/>
                </a:solidFill>
              </a:rPr>
              <a:t>写下你的真实答案，不需要漂亮。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7AFEC9D-ABE2-4046-9797-7522E0CDF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0"/>
            <a:ext cx="5143500" cy="1104900"/>
          </a:xfrm>
          <a:prstGeom xmlns:a="http://schemas.openxmlformats.org/drawingml/2006/main" prst="roundRect">
            <a:avLst>
              <a:gd name="adj" fmla="val 517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DA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E908467-A5FC-432C-86EA-D63EC2AD4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2100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F6A4B"/>
                </a:solidFill>
              </a:defRPr>
            </a:pPr>
            <a:r>
              <a:rPr sz="1725" b="1">
                <a:solidFill>
                  <a:srgbClr val="1F6A4B"/>
                </a:solidFill>
              </a:rPr>
              <a:t>我擅长什么？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112D8BA-B860-4017-BCD8-BEF879A87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101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16B"/>
                </a:solidFill>
              </a:defRPr>
            </a:pPr>
            <a:r>
              <a:rPr sz="1275" b="0">
                <a:solidFill>
                  <a:srgbClr val="65716B"/>
                </a:solidFill>
              </a:rPr>
              <a:t>写下你的真实答案，不需要漂亮。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C4A311A-A12B-40DC-BF4D-44319BAB9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000500"/>
            <a:ext cx="5143500" cy="1104900"/>
          </a:xfrm>
          <a:prstGeom xmlns:a="http://schemas.openxmlformats.org/drawingml/2006/main" prst="roundRect">
            <a:avLst>
              <a:gd name="adj" fmla="val 517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DAD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0310F7A-8034-4029-B07E-5FE09BF94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100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F6A4B"/>
                </a:solidFill>
              </a:defRPr>
            </a:pPr>
            <a:r>
              <a:rPr sz="1725" b="1">
                <a:solidFill>
                  <a:srgbClr val="1F6A4B"/>
                </a:solidFill>
              </a:rPr>
              <a:t>我想改变什么？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71DB3E4-CC81-48D3-A7A4-181E83826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6101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16B"/>
                </a:solidFill>
              </a:defRPr>
            </a:pPr>
            <a:r>
              <a:rPr sz="1275" b="0">
                <a:solidFill>
                  <a:srgbClr val="65716B"/>
                </a:solidFill>
              </a:rPr>
              <a:t>写下你的真实答案，不需要漂亮。</a:t>
            </a:r>
          </a:p>
        </p:txBody>
      </p:sp>
    </p:spTree>
    <p:extLst>
      <p:ext uri="{BB962C8B-B14F-4D97-AF65-F5344CB8AC3E}">
        <p14:creationId xmlns:p14="http://schemas.microsoft.com/office/powerpoint/2010/main" val="1437190045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9D8AA3C-8C61-40AF-A414-18B64FFE5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5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2864FDE-FEF4-460E-9CCE-0A06ADA52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6A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B3E80E6-9012-40D1-9B37-D5D3D45AD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4825"/>
            <a:ext cx="1524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F6A4B"/>
                </a:solidFill>
              </a:defRPr>
            </a:pPr>
            <a:r>
              <a:rPr sz="1125" b="1">
                <a:solidFill>
                  <a:srgbClr val="1F6A4B"/>
                </a:solidFill>
              </a:rPr>
              <a:t>03 / 学习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BCC53DA-20FC-468A-A61A-95428CE3C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66775"/>
            <a:ext cx="933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F1714"/>
                </a:solidFill>
              </a:defRPr>
            </a:pPr>
            <a:r>
              <a:rPr sz="2850" b="1">
                <a:solidFill>
                  <a:srgbClr val="0F1714"/>
                </a:solidFill>
              </a:rPr>
              <a:t>努力不是把自己逼得很紧，而是知道力气该用在哪里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938E068-4D81-4146-922E-E42A73603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7048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F0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1AEE4A2-47DA-434E-88FD-1959A3399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47875"/>
            <a:ext cx="6858000" cy="3028950"/>
          </a:xfrm>
          <a:prstGeom xmlns:a="http://schemas.openxmlformats.org/drawingml/2006/main" prst="roundRect">
            <a:avLst>
              <a:gd name="adj" fmla="val 377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D9CE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CE62BB2-29F5-435D-ADC5-EC30DB94A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447925"/>
            <a:ext cx="5810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F1714"/>
                </a:solidFill>
              </a:defRPr>
            </a:pPr>
            <a:r>
              <a:rPr sz="2250" b="1">
                <a:solidFill>
                  <a:srgbClr val="0F1714"/>
                </a:solidFill>
              </a:rPr>
              <a:t>高中学习的第一件事：</a:t>
            </a:r>
          </a:p>
          <a:p xmlns:a="http://schemas.openxmlformats.org/drawingml/2006/main">
            <a:pPr algn="l">
              <a:defRPr sz="2250" b="1">
                <a:solidFill>
                  <a:srgbClr val="0F1714"/>
                </a:solidFill>
              </a:defRPr>
            </a:pPr>
            <a:r>
              <a:rPr sz="2250" b="1">
                <a:solidFill>
                  <a:srgbClr val="0F1714"/>
                </a:solidFill>
              </a:rPr>
              <a:t>把“我得学”变成“我知道下一步做什么”。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DE6B1E8-8390-48FD-A27E-46640F3C8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476625"/>
            <a:ext cx="54292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5716B"/>
                </a:solidFill>
              </a:defRPr>
            </a:pPr>
            <a:r>
              <a:rPr sz="1575" b="0">
                <a:solidFill>
                  <a:srgbClr val="65716B"/>
                </a:solidFill>
              </a:rPr>
              <a:t>今天先选一件小事：</a:t>
            </a:r>
          </a:p>
          <a:p xmlns:a="http://schemas.openxmlformats.org/drawingml/2006/main">
            <a:pPr algn="l">
              <a:defRPr sz="1575" b="0">
                <a:solidFill>
                  <a:srgbClr val="65716B"/>
                </a:solidFill>
              </a:defRPr>
            </a:pPr>
            <a:r>
              <a:rPr sz="1575" b="0">
                <a:solidFill>
                  <a:srgbClr val="65716B"/>
                </a:solidFill>
              </a:rPr>
              <a:t>□ 固定一个开始学习的时间</a:t>
            </a:r>
          </a:p>
          <a:p xmlns:a="http://schemas.openxmlformats.org/drawingml/2006/main">
            <a:pPr algn="l">
              <a:defRPr sz="1575" b="0">
                <a:solidFill>
                  <a:srgbClr val="65716B"/>
                </a:solidFill>
              </a:defRPr>
            </a:pPr>
            <a:r>
              <a:rPr sz="1575" b="0">
                <a:solidFill>
                  <a:srgbClr val="65716B"/>
                </a:solidFill>
              </a:rPr>
              <a:t>□ 遇到不懂的问题，主动问一次</a:t>
            </a:r>
          </a:p>
          <a:p xmlns:a="http://schemas.openxmlformats.org/drawingml/2006/main">
            <a:pPr algn="l">
              <a:defRPr sz="1575" b="0">
                <a:solidFill>
                  <a:srgbClr val="65716B"/>
                </a:solidFill>
              </a:defRPr>
            </a:pPr>
            <a:r>
              <a:rPr sz="1575" b="0">
                <a:solidFill>
                  <a:srgbClr val="65716B"/>
                </a:solidFill>
              </a:rPr>
              <a:t>□ 睡前用 3 分钟回看今天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E1B9916-209E-42F0-8585-7C45AEDCB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38350"/>
            <a:ext cx="2876550" cy="3028950"/>
          </a:xfrm>
          <a:prstGeom xmlns:a="http://schemas.openxmlformats.org/drawingml/2006/main" prst="roundRect">
            <a:avLst>
              <a:gd name="adj" fmla="val 3974"/>
            </a:avLst>
          </a:prstGeom>
          <a:solidFill xmlns:a="http://schemas.openxmlformats.org/drawingml/2006/main">
            <a:srgbClr val="1F6A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148263-0C10-4BF9-8238-AA621ECF8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552700"/>
            <a:ext cx="219075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30 天</a:t>
            </a:r>
          </a:p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不是证明你多厉害，</a:t>
            </a:r>
          </a:p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而是看看你能不能</a:t>
            </a:r>
          </a:p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把一件小事做下去。</a:t>
            </a:r>
          </a:p>
        </p:txBody>
      </p:sp>
    </p:spTree>
    <p:extLst>
      <p:ext uri="{BB962C8B-B14F-4D97-AF65-F5344CB8AC3E}">
        <p14:creationId xmlns:p14="http://schemas.microsoft.com/office/powerpoint/2010/main" val="140021375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98c399bdb34e00"/>
          <a:srcRect xmlns:a="http://schemas.openxmlformats.org/drawingml/2006/main" l="25847" t="0" r="2584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05550" y="0"/>
            <a:ext cx="58864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65E6BD8-6E9D-4F1C-9792-3BE5B6A1E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705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5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9F4E89-F162-406F-A62F-C6E40F6D3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A4B"/>
                </a:solidFill>
              </a:defRPr>
            </a:pPr>
            <a:r>
              <a:rPr sz="1200" b="1">
                <a:solidFill>
                  <a:srgbClr val="1F6A4B"/>
                </a:solidFill>
              </a:rPr>
              <a:t>04 / 关系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6DF243-32A2-4CEF-A176-623E222DF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54292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F1714"/>
                </a:solidFill>
              </a:defRPr>
            </a:pPr>
            <a:r>
              <a:rPr sz="2925" b="1">
                <a:solidFill>
                  <a:srgbClr val="0F1714"/>
                </a:solidFill>
              </a:rPr>
              <a:t>真正舒服的同学关系，</a:t>
            </a:r>
          </a:p>
          <a:p xmlns:a="http://schemas.openxmlformats.org/drawingml/2006/main">
            <a:pPr algn="l">
              <a:defRPr sz="2925" b="1">
                <a:solidFill>
                  <a:srgbClr val="0F1714"/>
                </a:solidFill>
              </a:defRPr>
            </a:pPr>
            <a:r>
              <a:rPr sz="2925" b="1">
                <a:solidFill>
                  <a:srgbClr val="0F1714"/>
                </a:solidFill>
              </a:rPr>
              <a:t>不是永远不发生摩擦。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C6275CF-1C0C-4982-AD8C-1EDB1A741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00300"/>
            <a:ext cx="7048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F0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580556F-3341-4E54-8D4A-AB1CE2A6C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81300"/>
            <a:ext cx="4953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5716B"/>
                </a:solidFill>
              </a:defRPr>
            </a:pPr>
            <a:r>
              <a:rPr sz="1725" b="0">
                <a:solidFill>
                  <a:srgbClr val="65716B"/>
                </a:solidFill>
              </a:rPr>
              <a:t>而是有不舒服时，能把话说清楚；</a:t>
            </a:r>
          </a:p>
          <a:p xmlns:a="http://schemas.openxmlformats.org/drawingml/2006/main">
            <a:pPr algn="l">
              <a:defRPr sz="1725" b="0">
                <a:solidFill>
                  <a:srgbClr val="65716B"/>
                </a:solidFill>
              </a:defRPr>
            </a:pPr>
            <a:r>
              <a:rPr sz="1725" b="0">
                <a:solidFill>
                  <a:srgbClr val="65716B"/>
                </a:solidFill>
              </a:rPr>
              <a:t>有人遇到困难时，愿意先听一听。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D93ACA-1F9C-4EA0-B111-FABDEDA19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60000">
            <a:off x="685800" y="4114800"/>
            <a:ext cx="4095750" cy="85725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3E0D5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AECA84F-D47E-403E-9D95-1EE16B9A2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343400"/>
            <a:ext cx="358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F1714"/>
                </a:solidFill>
              </a:defRPr>
            </a:pPr>
            <a:r>
              <a:rPr sz="1500" b="1">
                <a:solidFill>
                  <a:srgbClr val="0F1714"/>
                </a:solidFill>
              </a:rPr>
              <a:t>我希望同学怎样对待我？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6864650-31DA-45EB-9106-2D173D96D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20000">
            <a:off x="971550" y="5181600"/>
            <a:ext cx="4095750" cy="85725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3E0D5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670ECFA-108F-46B2-BDFD-DE5F19AE9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410200"/>
            <a:ext cx="358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F1714"/>
                </a:solidFill>
              </a:defRPr>
            </a:pPr>
            <a:r>
              <a:rPr sz="1500" b="1">
                <a:solidFill>
                  <a:srgbClr val="0F1714"/>
                </a:solidFill>
              </a:rPr>
              <a:t>当别人不开心时，我能做什么？</a:t>
            </a:r>
          </a:p>
        </p:txBody>
      </p:sp>
    </p:spTree>
    <p:extLst>
      <p:ext uri="{BB962C8B-B14F-4D97-AF65-F5344CB8AC3E}">
        <p14:creationId xmlns:p14="http://schemas.microsoft.com/office/powerpoint/2010/main" val="744891989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A437961-06B9-4E43-9A3F-6C4CCEF42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5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1BC02EC-BD89-4853-A057-2215C572B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6A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55FD35-B8B8-4601-8134-093DDF19B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4825"/>
            <a:ext cx="1524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F6A4B"/>
                </a:solidFill>
              </a:defRPr>
            </a:pPr>
            <a:r>
              <a:rPr sz="1125" b="1">
                <a:solidFill>
                  <a:srgbClr val="1F6A4B"/>
                </a:solidFill>
              </a:rPr>
              <a:t>活动二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C4D0DAD-8DE2-424D-A58C-853CD969D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66775"/>
            <a:ext cx="933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F1714"/>
                </a:solidFill>
              </a:defRPr>
            </a:pPr>
            <a:r>
              <a:rPr sz="2850" b="1">
                <a:solidFill>
                  <a:srgbClr val="0F1714"/>
                </a:solidFill>
              </a:rPr>
              <a:t>让同伴看见你，也学着看见同伴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C147EC1-9BF9-4D06-AF58-BE695F8A7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7048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F0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345FB90-D9D4-434C-9760-4BCD20F20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838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5716B"/>
                </a:solidFill>
              </a:defRPr>
            </a:pPr>
            <a:r>
              <a:rPr sz="1575" b="0">
                <a:solidFill>
                  <a:srgbClr val="65716B"/>
                </a:solidFill>
              </a:rPr>
              <a:t>每人写一张小纸条：不写“你真好”，写一件你真实看见的小事。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483352-FCD7-4AC9-9656-DD0761E85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4743450" cy="2667000"/>
          </a:xfrm>
          <a:prstGeom xmlns:a="http://schemas.openxmlformats.org/drawingml/2006/main" prst="roundRect">
            <a:avLst>
              <a:gd name="adj" fmla="val 42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D9C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E24B13-0BF8-413C-878B-C57D6D8E9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838450"/>
            <a:ext cx="36195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F1714"/>
                </a:solidFill>
              </a:defRPr>
            </a:pPr>
            <a:r>
              <a:rPr sz="2025" b="1">
                <a:solidFill>
                  <a:srgbClr val="0F1714"/>
                </a:solidFill>
              </a:rPr>
              <a:t>我看见 ________ 同学</a:t>
            </a:r>
          </a:p>
          <a:p xmlns:a="http://schemas.openxmlformats.org/drawingml/2006/main">
            <a:pPr algn="l">
              <a:defRPr sz="2025" b="1">
                <a:solidFill>
                  <a:srgbClr val="0F1714"/>
                </a:solidFill>
              </a:defRPr>
            </a:pPr>
            <a:r>
              <a:rPr sz="2025" b="1">
                <a:solidFill>
                  <a:srgbClr val="0F1714"/>
                </a:solidFill>
              </a:rPr>
              <a:t>在 ________ 的时候，</a:t>
            </a:r>
          </a:p>
          <a:p xmlns:a="http://schemas.openxmlformats.org/drawingml/2006/main">
            <a:pPr algn="l">
              <a:defRPr sz="2025" b="1">
                <a:solidFill>
                  <a:srgbClr val="0F1714"/>
                </a:solidFill>
              </a:defRPr>
            </a:pPr>
            <a:r>
              <a:rPr sz="2025" b="1">
                <a:solidFill>
                  <a:srgbClr val="0F1714"/>
                </a:solidFill>
              </a:rPr>
              <a:t>做了一件 ________ 的事。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7A62AE0-12CB-4B3A-A11A-83ED754BE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381250"/>
            <a:ext cx="4743450" cy="2667000"/>
          </a:xfrm>
          <a:prstGeom xmlns:a="http://schemas.openxmlformats.org/drawingml/2006/main" prst="roundRect">
            <a:avLst>
              <a:gd name="adj" fmla="val 4286"/>
            </a:avLst>
          </a:prstGeom>
          <a:solidFill xmlns:a="http://schemas.openxmlformats.org/drawingml/2006/main">
            <a:srgbClr val="1F6A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8C539A9-4F14-4D6F-896E-7674A98CA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800350"/>
            <a:ext cx="3238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规则</a:t>
            </a:r>
          </a:p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1. 具体，不夸张</a:t>
            </a:r>
          </a:p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2. 真诚，不起哄</a:t>
            </a:r>
          </a:p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3. 让纸条回到那个人手里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90F1C14-C68A-4480-ACBA-7259C902A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19750"/>
            <a:ext cx="904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F6A4B"/>
                </a:solidFill>
              </a:defRPr>
            </a:pPr>
            <a:r>
              <a:rPr sz="1425" b="1">
                <a:solidFill>
                  <a:srgbClr val="1F6A4B"/>
                </a:solidFill>
              </a:rPr>
              <a:t>一句被认真看见的话，有时比一百句空泛的鼓励更有力量。</a:t>
            </a:r>
          </a:p>
        </p:txBody>
      </p:sp>
    </p:spTree>
    <p:extLst>
      <p:ext uri="{BB962C8B-B14F-4D97-AF65-F5344CB8AC3E}">
        <p14:creationId xmlns:p14="http://schemas.microsoft.com/office/powerpoint/2010/main" val="1551065670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FF279ED-C4D3-42A8-A264-9EE5F158F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5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53CC532-8200-4ACD-AFEE-827C92236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6A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827EAF6-EFD3-429D-84DA-503E25B83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4825"/>
            <a:ext cx="1524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F6A4B"/>
                </a:solidFill>
              </a:defRPr>
            </a:pPr>
            <a:r>
              <a:rPr sz="1125" b="1">
                <a:solidFill>
                  <a:srgbClr val="1F6A4B"/>
                </a:solidFill>
              </a:rPr>
              <a:t>05 / 共同生活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5908579-C47F-4FD4-A8BF-DB35D2CF2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66775"/>
            <a:ext cx="933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F1714"/>
                </a:solidFill>
              </a:defRPr>
            </a:pPr>
            <a:r>
              <a:rPr sz="2850" b="1">
                <a:solidFill>
                  <a:srgbClr val="0F1714"/>
                </a:solidFill>
              </a:rPr>
              <a:t>一个班级最初的样子，由我们一起决定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91299D3-A449-4EFE-B4AE-9009842BA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7048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F0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140956C-2BEF-4495-9B4E-7C9420C25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52650"/>
            <a:ext cx="10287000" cy="74295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D9CE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379BFF-9A4F-4480-954B-DABB5585E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352675"/>
            <a:ext cx="3028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F1714"/>
                </a:solidFill>
              </a:defRPr>
            </a:pPr>
            <a:r>
              <a:rPr sz="1575" b="1">
                <a:solidFill>
                  <a:srgbClr val="0F1714"/>
                </a:solidFill>
              </a:rPr>
              <a:t>当有人发言时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3CB8E4-C113-4F0C-8741-22A87ADCD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352675"/>
            <a:ext cx="504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5716B"/>
                </a:solidFill>
              </a:defRPr>
            </a:pPr>
            <a:r>
              <a:rPr sz="1500" b="0">
                <a:solidFill>
                  <a:srgbClr val="65716B"/>
                </a:solidFill>
              </a:rPr>
              <a:t>我们愿意先听完。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6C326A6-5975-4D46-8FD6-E295105F3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390775"/>
            <a:ext cx="133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F6A4B"/>
                </a:solidFill>
              </a:defRPr>
            </a:pPr>
            <a:r>
              <a:rPr sz="1050" b="1">
                <a:solidFill>
                  <a:srgbClr val="1F6A4B"/>
                </a:solidFill>
              </a:rPr>
              <a:t>全班补充 / 投票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EF4E75E-D162-4410-8FF5-CEC5524EC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81350"/>
            <a:ext cx="10287000" cy="74295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EAF0EB"/>
          </a:solidFill>
          <a:ln xmlns:a="http://schemas.openxmlformats.org/drawingml/2006/main" w="9525">
            <a:solidFill>
              <a:srgbClr val="DDD9C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666A776-B09D-416B-96E0-EE8DFEB5C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381375"/>
            <a:ext cx="3028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F1714"/>
                </a:solidFill>
              </a:defRPr>
            </a:pPr>
            <a:r>
              <a:rPr sz="1575" b="1">
                <a:solidFill>
                  <a:srgbClr val="0F1714"/>
                </a:solidFill>
              </a:rPr>
              <a:t>当有人遇到困难时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501FE0A-8099-447B-9543-19535CC95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381375"/>
            <a:ext cx="504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5716B"/>
                </a:solidFill>
              </a:defRPr>
            </a:pPr>
            <a:r>
              <a:rPr sz="1500" b="0">
                <a:solidFill>
                  <a:srgbClr val="65716B"/>
                </a:solidFill>
              </a:rPr>
              <a:t>我们愿意先问一句“需要帮忙吗？”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E150E6F-F25B-45A3-8FFB-B39757EF3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419475"/>
            <a:ext cx="133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F6A4B"/>
                </a:solidFill>
              </a:defRPr>
            </a:pPr>
            <a:r>
              <a:rPr sz="1050" b="1">
                <a:solidFill>
                  <a:srgbClr val="1F6A4B"/>
                </a:solidFill>
              </a:rPr>
              <a:t>全班补充 / 投票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761D585-ED51-4FD2-9393-0D364E051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10050"/>
            <a:ext cx="10287000" cy="74295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D9CE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63EEAE2-DC1E-4879-8959-391DD9099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410075"/>
            <a:ext cx="3028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F1714"/>
                </a:solidFill>
              </a:defRPr>
            </a:pPr>
            <a:r>
              <a:rPr sz="1575" b="1">
                <a:solidFill>
                  <a:srgbClr val="0F1714"/>
                </a:solidFill>
              </a:rPr>
              <a:t>当班级需要我们时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1D1A02B-035C-477D-BFF4-39A572F6A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4410075"/>
            <a:ext cx="504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5716B"/>
                </a:solidFill>
              </a:defRPr>
            </a:pPr>
            <a:r>
              <a:rPr sz="1500" b="0">
                <a:solidFill>
                  <a:srgbClr val="65716B"/>
                </a:solidFill>
              </a:rPr>
              <a:t>我们不旁观，做一点事。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FF5EAAE-456E-4495-9C4B-D54FE618A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448175"/>
            <a:ext cx="133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F6A4B"/>
                </a:solidFill>
              </a:defRPr>
            </a:pPr>
            <a:r>
              <a:rPr sz="1050" b="1">
                <a:solidFill>
                  <a:srgbClr val="1F6A4B"/>
                </a:solidFill>
              </a:rPr>
              <a:t>全班补充 / 投票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F448944-6F2C-42F2-A83F-54CD21064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72125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F6A4B"/>
                </a:solidFill>
              </a:defRPr>
            </a:pPr>
            <a:r>
              <a:rPr sz="1500" b="1">
                <a:solidFill>
                  <a:srgbClr val="1F6A4B"/>
                </a:solidFill>
              </a:rPr>
              <a:t>最后，把我们共同认可的三句话写到班级公约上。</a:t>
            </a:r>
          </a:p>
        </p:txBody>
      </p:sp>
    </p:spTree>
    <p:extLst>
      <p:ext uri="{BB962C8B-B14F-4D97-AF65-F5344CB8AC3E}">
        <p14:creationId xmlns:p14="http://schemas.microsoft.com/office/powerpoint/2010/main" val="3023126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2026-07-29T04:04:14.6400000Z</dcterms:created>
  <dcterms:modified xsi:type="dcterms:W3CDTF">2026-07-29T04:04:14.6400000Z</dcterms:modified>
</coreProperties>
</file>